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2" r:id="rId7"/>
    <p:sldId id="263" r:id="rId8"/>
    <p:sldId id="258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534ED-0984-4C9C-BB90-9D179A6854F8}" type="datetimeFigureOut">
              <a:rPr lang="ru-RU" smtClean="0"/>
              <a:pPr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AA3C9-D65A-41F5-9D88-5C9B2B1D6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metaloleg.gallery.ru/watch?ph=kjA-bU0Ws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://metaloleg.gallery.ru/watch?ph=kjA-bU0Wp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1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e-lenka.newmail.ru/Gifs/ANIMALS/salamender2.gif" TargetMode="Externa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214290"/>
            <a:ext cx="807249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ГЕНЕТИКА </a:t>
            </a:r>
            <a:r>
              <a:rPr lang="ru-RU" sz="9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ПОЛА</a:t>
            </a:r>
          </a:p>
          <a:p>
            <a:pPr algn="ctr"/>
            <a:r>
              <a:rPr lang="ru-RU" sz="9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 класс</a:t>
            </a:r>
            <a:endParaRPr lang="ru-RU" sz="9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C:\Users\Учитель\AppData\Local\Microsoft\Windows\Temporary Internet Files\Content.IE5\6SK1MHSP\MC900312404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4000504"/>
            <a:ext cx="5286412" cy="211456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43438" y="5929330"/>
            <a:ext cx="45005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Гришина Марина Анатольевна</a:t>
            </a:r>
          </a:p>
          <a:p>
            <a:r>
              <a:rPr lang="ru-RU" b="1" dirty="0" smtClean="0"/>
              <a:t>Учитель биологии МБОУ «Васильевская кадетская школа №1»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>
                <a:latin typeface="Georgia" pitchFamily="18" charset="0"/>
              </a:rPr>
              <a:t>Признаки сцепленные с полом</a:t>
            </a:r>
          </a:p>
          <a:p>
            <a:pPr algn="ctr">
              <a:spcBef>
                <a:spcPct val="0"/>
              </a:spcBef>
              <a:defRPr/>
            </a:pPr>
            <a:endParaRPr lang="ru-RU" sz="1600" dirty="0"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285860"/>
            <a:ext cx="85011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Признаки, наследуемые с половыми хромосомами </a:t>
            </a:r>
            <a:r>
              <a:rPr lang="en-US" sz="5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</a:t>
            </a:r>
            <a:r>
              <a:rPr lang="ru-RU" sz="5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и У, получили название сцепленных с полом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14356"/>
            <a:ext cx="814393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 человека на </a:t>
            </a:r>
            <a:r>
              <a:rPr lang="ru-RU" sz="4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У-хромосоме</a:t>
            </a:r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располагается ряд генов, регулирующих сперматогенез, проявления антигенов </a:t>
            </a:r>
            <a:r>
              <a:rPr lang="ru-RU" sz="4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гистосовместимости</a:t>
            </a:r>
            <a:r>
              <a:rPr lang="ru-RU" sz="4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влияющих на размер зубов и т. д.</a:t>
            </a:r>
            <a:endParaRPr lang="ru-RU" sz="4400" b="1" dirty="0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endParaRPr lang="ru-RU" sz="1600" dirty="0">
              <a:solidFill>
                <a:srgbClr val="990099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00042"/>
            <a:ext cx="83582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Известны аномалии, сцепленные с </a:t>
            </a:r>
            <a:r>
              <a:rPr lang="en-US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Y</a:t>
            </a:r>
            <a:r>
              <a:rPr lang="ru-RU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-хромосомой, которые от отца передаются всем сыновьям (чешуйчатость кожи, перепончатые пальцы, сильное </a:t>
            </a:r>
            <a:r>
              <a:rPr lang="ru-RU" sz="48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оволосение</a:t>
            </a:r>
            <a:r>
              <a:rPr lang="ru-RU" sz="4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на ушах).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357166"/>
            <a:ext cx="63121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800" b="1" dirty="0">
                <a:solidFill>
                  <a:srgbClr val="C00060"/>
                </a:solidFill>
                <a:latin typeface="Georgia" pitchFamily="18" charset="0"/>
              </a:rPr>
              <a:t>Гемофилия</a:t>
            </a:r>
            <a:r>
              <a:rPr lang="ru-RU" b="1" dirty="0">
                <a:solidFill>
                  <a:srgbClr val="C00060"/>
                </a:solidFill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357298"/>
            <a:ext cx="84296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Гемофилия - сцепленное с полом рецессивное заболевание, при котором нарушается образование фактора </a:t>
            </a: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VIII</a:t>
            </a:r>
            <a:r>
              <a:rPr 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, ускоряющего свертывание крови. Ген, детерминирующий синтез фактора </a:t>
            </a: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VIII</a:t>
            </a:r>
            <a:r>
              <a:rPr 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, находится в участке Х-хромосомы, не имеющем гомолога, и представлен двумя аллелями - доминантным нормальным и рецессивным мутантным.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85794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latin typeface="Arial Narrow" pitchFamily="34" charset="0"/>
              </a:rPr>
              <a:t>Кровоточивость при гемофилии проявляется с раннего детства. Даже лёгкие ушибы вызывают обширные кровоизлияния - подкожные, внутримышечные. Порезы, удаление зуба и др. сопровождаются опасными для жизни кровотечениями, которые  могут вызвать смерть</a:t>
            </a:r>
            <a:r>
              <a:rPr lang="ru-RU" sz="3200" b="1" dirty="0" smtClean="0">
                <a:latin typeface="Arial Narrow" pitchFamily="34" charset="0"/>
              </a:rPr>
              <a:t>.</a:t>
            </a:r>
            <a:r>
              <a:rPr lang="ru-RU" sz="3200" dirty="0" smtClean="0">
                <a:latin typeface="Arial Narrow" pitchFamily="34" charset="0"/>
              </a:rPr>
              <a:t> </a:t>
            </a:r>
            <a:endParaRPr lang="ru-RU" sz="32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285728"/>
            <a:ext cx="49712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«Царская болезнь»</a:t>
            </a:r>
          </a:p>
        </p:txBody>
      </p:sp>
      <p:pic>
        <p:nvPicPr>
          <p:cNvPr id="3" name="Picture 4" descr="0906-z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3643338" cy="492922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14810" y="1000108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Это патологическая мутация в гене </a:t>
            </a:r>
            <a:r>
              <a:rPr 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F8C</a:t>
            </a:r>
            <a:r>
              <a:rPr lang="ru-RU" sz="3600" b="1" dirty="0">
                <a:latin typeface="Arial" charset="0"/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была в генотипе наследника царского престола русского царя Алексея.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0112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Гемофилия А – тяжелая  наследственная болезнь, поражающая почти исключительно людей мужского пола. В среднем, один из 10 000 мальчиков рождается с этой патологией, и только в 70% случаев в его родословной можно найти указания на наследственную передачу мутантного гена. Это значит, что для каждой третьей семьи, в которой случилось такое несчастье, последнее является полной неожиданностью</a:t>
            </a:r>
            <a:endParaRPr lang="ru-RU" sz="36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50112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Georgia" pitchFamily="18" charset="0"/>
              </a:rPr>
              <a:t>Родословная потомков английской королевы Виктории. Предполагают, что ген гемофилии возник в результате мутации у самой королевы Виктории или у одного из ее родителей</a:t>
            </a:r>
            <a:endParaRPr lang="ru-RU" sz="2800" dirty="0"/>
          </a:p>
        </p:txBody>
      </p:sp>
      <p:pic>
        <p:nvPicPr>
          <p:cNvPr id="23558" name="Picture 6" descr="http://data10.gallery.ru/albums/gallery/39024-f26c3-25942306-m750x74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643182"/>
            <a:ext cx="3833819" cy="4071966"/>
          </a:xfrm>
          <a:prstGeom prst="rect">
            <a:avLst/>
          </a:prstGeom>
          <a:noFill/>
        </p:spPr>
      </p:pic>
      <p:pic>
        <p:nvPicPr>
          <p:cNvPr id="23560" name="Picture 8" descr="http://data10.gallery.ru/albums/gallery/39024-b3630-25942303-m750x740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2643182"/>
            <a:ext cx="3571900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Бук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85728"/>
            <a:ext cx="9144000" cy="6572272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38100">
            <a:solidFill>
              <a:srgbClr val="FF00FF"/>
            </a:solidFill>
          </a:ln>
        </p:spPr>
      </p:pic>
      <p:sp>
        <p:nvSpPr>
          <p:cNvPr id="3" name="Овал 2"/>
          <p:cNvSpPr/>
          <p:nvPr/>
        </p:nvSpPr>
        <p:spPr>
          <a:xfrm>
            <a:off x="3714744" y="1142984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429124" y="571480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928926" y="2357430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000628" y="2357430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858016" y="1142984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8148" y="2428868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214414" y="1142984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786446" y="2357430"/>
            <a:ext cx="214314" cy="21431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643570" y="1071546"/>
            <a:ext cx="142876" cy="3571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858016" y="2357430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358082" y="2357430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358214" y="3571876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786710" y="3571876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86512" y="3571876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143504" y="3571876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357554" y="2357430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071802" y="3571876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3571876"/>
            <a:ext cx="142876" cy="28575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143636" y="4786322"/>
            <a:ext cx="1428760" cy="207167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500042"/>
            <a:ext cx="5607625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50800"/>
                <a:solidFill>
                  <a:srgbClr val="C00000"/>
                </a:solidFill>
                <a:effectLst/>
              </a:rPr>
              <a:t>РЕШЕНИЕ </a:t>
            </a:r>
          </a:p>
          <a:p>
            <a:pPr algn="ctr"/>
            <a:r>
              <a:rPr lang="ru-RU" sz="9600" b="1" cap="none" spc="0" dirty="0" smtClean="0">
                <a:ln w="50800"/>
                <a:solidFill>
                  <a:srgbClr val="C00000"/>
                </a:solidFill>
                <a:effectLst/>
              </a:rPr>
              <a:t>ЗАДАЧ</a:t>
            </a:r>
            <a:endParaRPr lang="ru-RU" sz="9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14356"/>
            <a:ext cx="8001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К</a:t>
            </a:r>
            <a:r>
              <a:rPr lang="ru-RU" sz="6000" b="1" dirty="0" smtClean="0">
                <a:solidFill>
                  <a:srgbClr val="FF0000"/>
                </a:solidFill>
              </a:rPr>
              <a:t>ариотип</a:t>
            </a:r>
            <a:r>
              <a:rPr lang="ru-RU" sz="6000" dirty="0" smtClean="0"/>
              <a:t> – это набор хромосом в соматической клетке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рис.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358246" cy="62151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928670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err="1" smtClean="0">
                <a:solidFill>
                  <a:srgbClr val="FF0000"/>
                </a:solidFill>
              </a:rPr>
              <a:t>Аутосомы</a:t>
            </a:r>
            <a:r>
              <a:rPr lang="ru-RU" sz="6000" b="1" dirty="0" smtClean="0">
                <a:solidFill>
                  <a:srgbClr val="FF0000"/>
                </a:solidFill>
              </a:rPr>
              <a:t> </a:t>
            </a:r>
            <a:r>
              <a:rPr lang="ru-RU" sz="6000" dirty="0" smtClean="0"/>
              <a:t>– первые 22.</a:t>
            </a:r>
            <a:endParaRPr lang="ru-RU" sz="6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2285992"/>
            <a:ext cx="7858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Половые хромосомы </a:t>
            </a:r>
            <a:r>
              <a:rPr lang="ru-RU" sz="5400" dirty="0" smtClean="0"/>
              <a:t>– 23-я пара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4-genotip_chel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28604"/>
            <a:ext cx="4178300" cy="597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>
            <a:lum bright="12000" contrast="30000"/>
          </a:blip>
          <a:srcRect l="49513" t="8054" r="7649" b="11682"/>
          <a:stretch>
            <a:fillRect/>
          </a:stretch>
        </p:blipFill>
        <p:spPr bwMode="auto">
          <a:xfrm>
            <a:off x="428596" y="428604"/>
            <a:ext cx="3643338" cy="5797580"/>
          </a:xfrm>
          <a:prstGeom prst="rect">
            <a:avLst/>
          </a:prstGeom>
          <a:noFill/>
          <a:ln w="28575">
            <a:solidFill>
              <a:srgbClr val="8B49C1"/>
            </a:solidFill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2143108" y="5214950"/>
            <a:ext cx="857256" cy="2857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2500298" y="5143512"/>
            <a:ext cx="857256" cy="4286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357422" y="5857892"/>
            <a:ext cx="78581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множение 1"/>
          <p:cNvSpPr/>
          <p:nvPr/>
        </p:nvSpPr>
        <p:spPr>
          <a:xfrm>
            <a:off x="1428728" y="-428652"/>
            <a:ext cx="3571900" cy="7286652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множение 3"/>
          <p:cNvSpPr/>
          <p:nvPr/>
        </p:nvSpPr>
        <p:spPr>
          <a:xfrm>
            <a:off x="5000628" y="-428652"/>
            <a:ext cx="3571900" cy="7286652"/>
          </a:xfrm>
          <a:prstGeom prst="mathMultiply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3357562"/>
            <a:ext cx="1357322" cy="200026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collection.edu.yar.ru/dlrstore/bdd075a9-6579-49c1-b52d-888e1ad30f64/Files/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53" y="142852"/>
            <a:ext cx="9096447" cy="6715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гетеро-гомогаметный по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928670"/>
            <a:ext cx="7410450" cy="5557838"/>
          </a:xfrm>
          <a:prstGeom prst="rect">
            <a:avLst/>
          </a:prstGeom>
          <a:noFill/>
          <a:ln w="38100">
            <a:solidFill>
              <a:srgbClr val="FF33CC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42976" y="142852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Хромосомное определение пола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14282" y="1285860"/>
            <a:ext cx="828198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9933FF"/>
                </a:solidFill>
                <a:latin typeface="Arial" charset="0"/>
              </a:rPr>
              <a:t>	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 человека, большинства позвоночных, многих </a:t>
            </a:r>
          </a:p>
          <a:p>
            <a:pPr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насекомых и двудомных растений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гомогаметным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является женский пол (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XX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), а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гетерогаметным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— мужской пол (ХУ).</a:t>
            </a:r>
          </a:p>
          <a:p>
            <a:pPr>
              <a:defRPr/>
            </a:pP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У птиц, бабочек, рептилий, хвостатых амфибий 	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гомогаметным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является мужской пол (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XX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), а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гетерогаметным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— женский пол (ХУ). Половые хромосомы у этих видов иногда обозначают буквами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и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Z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при этом самцы обозначаются символами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ZZ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а самки 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WZ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</a:t>
            </a:r>
          </a:p>
          <a:p>
            <a:pPr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endParaRPr lang="ru-RU" sz="2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ru-RU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У прямокрылых (кузнечиков)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гомогаметным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  <a:p>
            <a:pPr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является женский пол (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XX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), а </a:t>
            </a:r>
            <a:r>
              <a:rPr lang="ru-RU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моногаметным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— мужской пол (ХО).</a:t>
            </a:r>
          </a:p>
          <a:p>
            <a:pPr>
              <a:defRPr/>
            </a:pPr>
            <a:r>
              <a:rPr lang="ru-RU" sz="1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	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3" name="Picture 9" descr=", анимаш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144186" flipH="1">
            <a:off x="7480212" y="756611"/>
            <a:ext cx="12954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7" descr="315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43768" y="2000240"/>
            <a:ext cx="1366837" cy="1273175"/>
          </a:xfrm>
          <a:prstGeom prst="rect">
            <a:avLst/>
          </a:prstGeom>
          <a:noFill/>
        </p:spPr>
      </p:pic>
      <p:pic>
        <p:nvPicPr>
          <p:cNvPr id="7" name="Picture 8" descr="B_Fly3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16"/>
            <a:ext cx="11541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7" descr="http://www.e-lenka.newmail.ru/Gifs/ANIMALS/salamender2.gif"/>
          <p:cNvPicPr>
            <a:picLocks noChangeAspect="1" noChangeArrowheads="1"/>
          </p:cNvPicPr>
          <p:nvPr/>
        </p:nvPicPr>
        <p:blipFill>
          <a:blip r:embed="rId5" r:link="rId6"/>
          <a:srcRect/>
          <a:stretch>
            <a:fillRect/>
          </a:stretch>
        </p:blipFill>
        <p:spPr bwMode="auto">
          <a:xfrm rot="5400000">
            <a:off x="3629012" y="3729046"/>
            <a:ext cx="5238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6" descr="14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6644" y="4000504"/>
            <a:ext cx="158432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28596" y="285728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b="1" dirty="0">
                <a:solidFill>
                  <a:srgbClr val="FF0000"/>
                </a:solidFill>
                <a:latin typeface="Georgia" pitchFamily="18" charset="0"/>
              </a:rPr>
              <a:t>Хромосомное определение пола</a:t>
            </a:r>
            <a:r>
              <a:rPr lang="ru-RU" sz="3200" dirty="0">
                <a:solidFill>
                  <a:srgbClr val="FF0000"/>
                </a:solidFill>
                <a:latin typeface="Georgia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301</Words>
  <Application>Microsoft Office PowerPoint</Application>
  <PresentationFormat>Экран (4:3)</PresentationFormat>
  <Paragraphs>33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Учитель</cp:lastModifiedBy>
  <cp:revision>16</cp:revision>
  <dcterms:created xsi:type="dcterms:W3CDTF">2011-02-02T08:57:30Z</dcterms:created>
  <dcterms:modified xsi:type="dcterms:W3CDTF">2014-03-04T07:53:01Z</dcterms:modified>
</cp:coreProperties>
</file>